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2" r:id="rId2"/>
    <p:sldId id="279" r:id="rId3"/>
    <p:sldId id="282" r:id="rId4"/>
    <p:sldId id="280" r:id="rId5"/>
    <p:sldId id="281" r:id="rId6"/>
    <p:sldId id="283" r:id="rId7"/>
    <p:sldId id="272" r:id="rId8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06" autoAdjust="0"/>
  </p:normalViewPr>
  <p:slideViewPr>
    <p:cSldViewPr snapToGrid="0">
      <p:cViewPr varScale="1">
        <p:scale>
          <a:sx n="107" d="100"/>
          <a:sy n="107" d="100"/>
        </p:scale>
        <p:origin x="138" y="51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469E50-24C6-4156-8DAA-6DD0C1079C89}" type="doc">
      <dgm:prSet loTypeId="urn:microsoft.com/office/officeart/2005/8/layout/gear1" loCatId="relationship" qsTypeId="urn:microsoft.com/office/officeart/2005/8/quickstyle/simple1" qsCatId="simple" csTypeId="urn:microsoft.com/office/officeart/2005/8/colors/accent1_1" csCatId="accent1" phldr="1"/>
      <dgm:spPr/>
    </dgm:pt>
    <dgm:pt modelId="{DF72D2A9-E721-47DF-A758-78A445E0F3CE}" type="pres">
      <dgm:prSet presAssocID="{F1469E50-24C6-4156-8DAA-6DD0C1079C89}" presName="composite" presStyleCnt="0">
        <dgm:presLayoutVars>
          <dgm:chMax val="3"/>
          <dgm:animLvl val="lvl"/>
          <dgm:resizeHandles val="exact"/>
        </dgm:presLayoutVars>
      </dgm:prSet>
      <dgm:spPr/>
    </dgm:pt>
  </dgm:ptLst>
  <dgm:cxnLst>
    <dgm:cxn modelId="{C2825D01-7009-4C7A-9735-E3DA9B56907F}" type="presOf" srcId="{F1469E50-24C6-4156-8DAA-6DD0C1079C89}" destId="{DF72D2A9-E721-47DF-A758-78A445E0F3CE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469E50-24C6-4156-8DAA-6DD0C1079C89}" type="doc">
      <dgm:prSet loTypeId="urn:microsoft.com/office/officeart/2005/8/layout/gear1" loCatId="relationship" qsTypeId="urn:microsoft.com/office/officeart/2005/8/quickstyle/simple1" qsCatId="simple" csTypeId="urn:microsoft.com/office/officeart/2005/8/colors/accent1_1" csCatId="accent1" phldr="1"/>
      <dgm:spPr/>
    </dgm:pt>
    <dgm:pt modelId="{DF72D2A9-E721-47DF-A758-78A445E0F3CE}" type="pres">
      <dgm:prSet presAssocID="{F1469E50-24C6-4156-8DAA-6DD0C1079C89}" presName="composite" presStyleCnt="0">
        <dgm:presLayoutVars>
          <dgm:chMax val="3"/>
          <dgm:animLvl val="lvl"/>
          <dgm:resizeHandles val="exact"/>
        </dgm:presLayoutVars>
      </dgm:prSet>
      <dgm:spPr/>
    </dgm:pt>
  </dgm:ptLst>
  <dgm:cxnLst>
    <dgm:cxn modelId="{C2825D01-7009-4C7A-9735-E3DA9B56907F}" type="presOf" srcId="{F1469E50-24C6-4156-8DAA-6DD0C1079C89}" destId="{DF72D2A9-E721-47DF-A758-78A445E0F3CE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469E50-24C6-4156-8DAA-6DD0C1079C89}" type="doc">
      <dgm:prSet loTypeId="urn:microsoft.com/office/officeart/2005/8/layout/gear1" loCatId="relationship" qsTypeId="urn:microsoft.com/office/officeart/2005/8/quickstyle/simple1" qsCatId="simple" csTypeId="urn:microsoft.com/office/officeart/2005/8/colors/accent1_1" csCatId="accent1" phldr="1"/>
      <dgm:spPr/>
    </dgm:pt>
    <dgm:pt modelId="{DF72D2A9-E721-47DF-A758-78A445E0F3CE}" type="pres">
      <dgm:prSet presAssocID="{F1469E50-24C6-4156-8DAA-6DD0C1079C89}" presName="composite" presStyleCnt="0">
        <dgm:presLayoutVars>
          <dgm:chMax val="3"/>
          <dgm:animLvl val="lvl"/>
          <dgm:resizeHandles val="exact"/>
        </dgm:presLayoutVars>
      </dgm:prSet>
      <dgm:spPr/>
    </dgm:pt>
  </dgm:ptLst>
  <dgm:cxnLst>
    <dgm:cxn modelId="{C2825D01-7009-4C7A-9735-E3DA9B56907F}" type="presOf" srcId="{F1469E50-24C6-4156-8DAA-6DD0C1079C89}" destId="{DF72D2A9-E721-47DF-A758-78A445E0F3CE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469E50-24C6-4156-8DAA-6DD0C1079C89}" type="doc">
      <dgm:prSet loTypeId="urn:microsoft.com/office/officeart/2005/8/layout/gear1" loCatId="relationship" qsTypeId="urn:microsoft.com/office/officeart/2005/8/quickstyle/simple1" qsCatId="simple" csTypeId="urn:microsoft.com/office/officeart/2005/8/colors/accent1_1" csCatId="accent1" phldr="1"/>
      <dgm:spPr/>
    </dgm:pt>
    <dgm:pt modelId="{DF72D2A9-E721-47DF-A758-78A445E0F3CE}" type="pres">
      <dgm:prSet presAssocID="{F1469E50-24C6-4156-8DAA-6DD0C1079C89}" presName="composite" presStyleCnt="0">
        <dgm:presLayoutVars>
          <dgm:chMax val="3"/>
          <dgm:animLvl val="lvl"/>
          <dgm:resizeHandles val="exact"/>
        </dgm:presLayoutVars>
      </dgm:prSet>
      <dgm:spPr/>
    </dgm:pt>
  </dgm:ptLst>
  <dgm:cxnLst>
    <dgm:cxn modelId="{C2825D01-7009-4C7A-9735-E3DA9B56907F}" type="presOf" srcId="{F1469E50-24C6-4156-8DAA-6DD0C1079C89}" destId="{DF72D2A9-E721-47DF-A758-78A445E0F3CE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F0A5044-5D21-4E60-8A7F-C316C1C66197}" type="datetime1">
              <a:rPr lang="pl-PL" smtClean="0"/>
              <a:t>25.08.2026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98501B-77B5-4365-9881-C6E19A3C1E4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FA34B2E-8644-4995-9565-76649779D76C}" type="datetime1">
              <a:rPr lang="pl-PL" noProof="0" smtClean="0"/>
              <a:t>25.08.2026</a:t>
            </a:fld>
            <a:endParaRPr lang="pl-PL" noProof="0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 dirty="0"/>
              <a:t>Kliknij, aby edytować style wzorców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8BD8E7-1312-41F3-99C4-6DA5AF891969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0768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pl-PL" smtClean="0"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61531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pl-PL" smtClean="0"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63940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pl-PL" smtClean="0"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055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pl-PL" smtClean="0"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050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pl-PL" smtClean="0"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45657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pl-PL" smtClean="0"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6662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rtlCol="0"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z obrazam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9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3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4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8C204E5-6846-42BE-B8BD-678ABCFBF75B}" type="datetime1">
              <a:rPr lang="pl-PL" noProof="0" smtClean="0"/>
              <a:t>25.08.2026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główek sekcji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2483427"/>
            <a:ext cx="10515600" cy="27432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E76121-B2DD-471B-86DD-739058FB9796}" type="datetime1">
              <a:rPr lang="pl-PL" noProof="0" smtClean="0"/>
              <a:t>25.08.2026</a:t>
            </a:fld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96ED5D-78FF-45A7-94E9-245FBAC61434}" type="datetime1">
              <a:rPr lang="pl-PL" noProof="0" smtClean="0"/>
              <a:t>25.08.2026</a:t>
            </a:fld>
            <a:endParaRPr lang="pl-PL" noProof="0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C7AB56-7259-4EBA-821F-BD725752F57F}" type="datetime1">
              <a:rPr lang="pl-PL" noProof="0" smtClean="0"/>
              <a:t>25.08.2026</a:t>
            </a:fld>
            <a:endParaRPr lang="pl-PL" noProof="0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2880360"/>
          </a:xfrm>
        </p:spPr>
        <p:txBody>
          <a:bodyPr rtlCol="0" anchor="b">
            <a:normAutofit/>
          </a:bodyPr>
          <a:lstStyle>
            <a:lvl1pPr>
              <a:defRPr sz="3000"/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BBD856-1FCE-4F35-BE11-5C8635651F13}" type="datetime1">
              <a:rPr lang="pl-PL" noProof="0" smtClean="0"/>
              <a:t>25.08.2026</a:t>
            </a:fld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rtlCol="0"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6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1CDAC7-5873-4C0A-B073-6CD70AEFB25C}" type="datetime1">
              <a:rPr lang="pl-PL" noProof="0" smtClean="0"/>
              <a:t>25.08.2026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457200"/>
            <a:ext cx="1943100" cy="5719762"/>
          </a:xfrm>
        </p:spPr>
        <p:txBody>
          <a:bodyPr vert="eaVert"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DD4D486-30B1-4242-ABA7-BE94F24A91E9}" type="datetime1">
              <a:rPr lang="pl-PL" noProof="0" smtClean="0"/>
              <a:t>25.08.2026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 dirty="0"/>
              <a:t>Edytuj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7" name="Prostokąt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EA150D12-57E5-4B9E-80D0-4EE36AA2718B}" type="datetime1">
              <a:rPr lang="pl-PL" noProof="0" smtClean="0"/>
              <a:t>25.08.2026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7.svg"/><Relationship Id="rId4" Type="http://schemas.openxmlformats.org/officeDocument/2006/relationships/diagramLayout" Target="../diagrams/layout3.xml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hyperlink" Target="https://bialystoksp24.loca.pl/" TargetMode="Externa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pl-PL" dirty="0">
                <a:latin typeface="Calisto MT" panose="02040603050505030304" pitchFamily="18" charset="0"/>
              </a:rPr>
              <a:t>Stołówka zgodna z przepisami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pl-PL" dirty="0"/>
              <a:t>Dieta planetarna i opłaty</a:t>
            </a:r>
          </a:p>
        </p:txBody>
      </p:sp>
      <p:pic>
        <p:nvPicPr>
          <p:cNvPr id="14" name="Symbol zastępczy obrazu 13">
            <a:extLst>
              <a:ext uri="{FF2B5EF4-FFF2-40B4-BE49-F238E27FC236}">
                <a16:creationId xmlns:a16="http://schemas.microsoft.com/office/drawing/2014/main" xmlns="" id="{C9DAA6AA-D37A-4A24-B7D4-1537CCDB3E99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 rotWithShape="1">
          <a:blip r:embed="rId3"/>
          <a:srcRect t="26244" b="26244"/>
          <a:stretch/>
        </p:blipFill>
        <p:spPr/>
      </p:pic>
      <p:sp>
        <p:nvSpPr>
          <p:cNvPr id="15" name="Symbol zastępczy obrazu 14">
            <a:extLst>
              <a:ext uri="{FF2B5EF4-FFF2-40B4-BE49-F238E27FC236}">
                <a16:creationId xmlns:a16="http://schemas.microsoft.com/office/drawing/2014/main" xmlns="" id="{891AB0F2-4F1B-42C2-ACFA-9D51A2929F96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pic>
        <p:nvPicPr>
          <p:cNvPr id="2054" name="Picture 6" descr="Zdrowa żywność, owoce i warzywa ułożone w kształcie serca. Dieta  #1021903678 - Obraz Jedzenie i Napoje - Obraz">
            <a:extLst>
              <a:ext uri="{FF2B5EF4-FFF2-40B4-BE49-F238E27FC236}">
                <a16:creationId xmlns:a16="http://schemas.microsoft.com/office/drawing/2014/main" xmlns="" id="{09223066-398B-451C-8D1C-07EFFBC57774}"/>
              </a:ext>
            </a:extLst>
          </p:cNvPr>
          <p:cNvPicPr>
            <a:picLocks noGrp="1" noChangeAspect="1" noChangeArrowheads="1"/>
          </p:cNvPicPr>
          <p:nvPr>
            <p:ph type="pic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1" r="18081"/>
          <a:stretch>
            <a:fillRect/>
          </a:stretch>
        </p:blipFill>
        <p:spPr bwMode="auto">
          <a:xfrm>
            <a:off x="0" y="3"/>
            <a:ext cx="4023359" cy="474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xmlns="" id="{294EC172-1BDF-47C1-A496-C7B5A12065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8641" y="0"/>
            <a:ext cx="4023360" cy="474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270932"/>
            <a:ext cx="9144000" cy="1143000"/>
          </a:xfrm>
        </p:spPr>
        <p:txBody>
          <a:bodyPr rtlCol="0">
            <a:normAutofit/>
          </a:bodyPr>
          <a:lstStyle/>
          <a:p>
            <a:pPr rtl="0"/>
            <a:r>
              <a:rPr lang="pl-PL" dirty="0"/>
              <a:t>Kluczowe wymagania w menu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5523EAF2-D06E-4571-BE85-19FD107C2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947" y="0"/>
            <a:ext cx="2683052" cy="6587067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680B77F4-4727-43E7-83B0-5F0AD4CFC8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599" y="1548288"/>
            <a:ext cx="8044071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Więcej warzyw i owoców: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Obecność świeżych produktów roślinnych przy każdym posiłku.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Dania roślinne: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Obowiązkowa potrawa bezmięsna (np. z strączków) raz w tygodniu oraz alternatywa roślinna do dań mięsnych.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Zupy i napoje: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Zupy na wywarach warzywnych min. 2 razy w tygodniu;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ograniczenie cukru w napojach (max 5 g/250 ml) i promocja czystej wody.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Ograniczenia mięsa i smażenia: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Max 2 potrawy smażone w tygodniu; min. 1 porcja ryby i 2 porcje świeżego mięsa w cyklu tygodniowym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1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43691" y="378906"/>
            <a:ext cx="9144000" cy="660400"/>
          </a:xfrm>
        </p:spPr>
        <p:txBody>
          <a:bodyPr rtlCol="0"/>
          <a:lstStyle/>
          <a:p>
            <a:pPr rtl="0"/>
            <a:r>
              <a:rPr lang="pl-PL" b="1" dirty="0"/>
              <a:t>Obiady w naszej szkole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2987040" y="1583278"/>
            <a:ext cx="5128651" cy="5198205"/>
          </a:xfrm>
        </p:spPr>
        <p:txBody>
          <a:bodyPr rtlCol="0">
            <a:normAutofit/>
          </a:bodyPr>
          <a:lstStyle/>
          <a:p>
            <a:pPr marL="45720" indent="0" rtl="0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  <a:effectLst/>
              <a:latin typeface="+mj-lt"/>
            </a:endParaRPr>
          </a:p>
          <a:p>
            <a:pPr marL="45720" indent="0" rtl="0"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Osoby wyrażające chęć korzystania z obiadów szkolnych muszą wypełnić kartę zgłoszeniową na obiady 2026/2027.</a:t>
            </a:r>
          </a:p>
          <a:p>
            <a:pPr marL="45720" indent="0" rtl="0"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Karta zgłoszeniowa jest dostępna na stronie szkoły, oraz w szkole u intendentki.</a:t>
            </a:r>
          </a:p>
          <a:p>
            <a:pPr marL="45720" indent="0" rtl="0"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Uzupełniony wniosek wrzucamy do pudełka w przedsionku szkoły lub składamy u </a:t>
            </a:r>
            <a:r>
              <a:rPr lang="pl-PL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intendetki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do 04.09.2026r.</a:t>
            </a:r>
          </a:p>
          <a:p>
            <a:pPr marL="45720" indent="0" rtl="0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6" name="Zawartość — symbol zastępczy 5" descr="Diagram z kołem zębatym przedstawiający sekwencję 3 czynności w celu zaprezentowania powiązanych pomysłów"/>
          <p:cNvGraphicFramePr>
            <a:graphicFrameLocks noGrp="1"/>
          </p:cNvGraphicFramePr>
          <p:nvPr>
            <p:ph sz="half" idx="2"/>
          </p:nvPr>
        </p:nvGraphicFramePr>
        <p:xfrm>
          <a:off x="6172200" y="1714500"/>
          <a:ext cx="4495800" cy="4462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1EFE4F62-1B51-4918-BFE6-111C1960D63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0"/>
            <a:ext cx="2762371" cy="6589643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xmlns="" id="{B39ACFD8-67A7-42BC-B2F9-30970BA168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49E820DB-CCB1-4200-8197-1A903AFF7B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5691" y="922878"/>
            <a:ext cx="3783556" cy="519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44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660400"/>
          </a:xfrm>
        </p:spPr>
        <p:txBody>
          <a:bodyPr rtlCol="0"/>
          <a:lstStyle/>
          <a:p>
            <a:pPr rtl="0"/>
            <a:r>
              <a:rPr lang="pl-PL" b="1" dirty="0"/>
              <a:t>Obiady w naszej szkole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304431" y="1381761"/>
            <a:ext cx="8687538" cy="5382590"/>
          </a:xfrm>
        </p:spPr>
        <p:txBody>
          <a:bodyPr rtlCol="0">
            <a:normAutofit/>
          </a:bodyPr>
          <a:lstStyle/>
          <a:p>
            <a:pPr marL="45720" indent="0" rtl="0">
              <a:buNone/>
            </a:pPr>
            <a:r>
              <a:rPr lang="pl-PL" sz="18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Do odbioru posiłku służy karta obiadowa. </a:t>
            </a:r>
          </a:p>
          <a:p>
            <a:pPr marL="45720" indent="0" rtl="0">
              <a:buNone/>
            </a:pPr>
            <a:r>
              <a:rPr lang="pl-PL" sz="18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Koszt karty 7zł płatne gotówką, do nabycia u intendentki przez ucznia lub Rodzica/Opiekuna prawnego. </a:t>
            </a:r>
          </a:p>
          <a:p>
            <a:pPr marL="45720" indent="0" rtl="0">
              <a:buNone/>
            </a:pPr>
            <a:r>
              <a:rPr lang="pl-PL" sz="18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Gdy dziecko zgubi kartę należy zgłosić do intendentki i wypełnić formularz na duplikat karty koszt duplikatu 7zł.</a:t>
            </a:r>
          </a:p>
          <a:p>
            <a:pPr marL="45720" indent="0" rtl="0">
              <a:buNone/>
            </a:pPr>
            <a:r>
              <a:rPr lang="pl-PL" sz="18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Wydana karta obowiązuje do końca edukacji w szkole. </a:t>
            </a: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Zawartość — symbol zastępczy 5" descr="Diagram z kołem zębatym przedstawiający sekwencję 3 czynności w celu zaprezentowania powiązanych pomysłów"/>
          <p:cNvGraphicFramePr>
            <a:graphicFrameLocks noGrp="1"/>
          </p:cNvGraphicFramePr>
          <p:nvPr>
            <p:ph sz="half" idx="2"/>
          </p:nvPr>
        </p:nvGraphicFramePr>
        <p:xfrm>
          <a:off x="6172200" y="1714500"/>
          <a:ext cx="4495800" cy="4462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1EFE4F62-1B51-4918-BFE6-111C1960D63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429629" y="0"/>
            <a:ext cx="2762371" cy="6589643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xmlns="" id="{B39ACFD8-67A7-42BC-B2F9-30970BA168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939082C7-3EAF-41D6-A2D2-30965CC29A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7638" y="3779859"/>
            <a:ext cx="4040762" cy="260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5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677920" y="367749"/>
            <a:ext cx="9144000" cy="660400"/>
          </a:xfrm>
        </p:spPr>
        <p:txBody>
          <a:bodyPr rtlCol="0"/>
          <a:lstStyle/>
          <a:p>
            <a:pPr rtl="0"/>
            <a:r>
              <a:rPr lang="pl-PL" b="1" dirty="0"/>
              <a:t>Obiady w naszej szkole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2987040" y="890105"/>
            <a:ext cx="8687538" cy="5382590"/>
          </a:xfrm>
        </p:spPr>
        <p:txBody>
          <a:bodyPr rtlCol="0">
            <a:normAutofit/>
          </a:bodyPr>
          <a:lstStyle/>
          <a:p>
            <a:pPr marL="45720" indent="0" rtl="0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  <a:effectLst/>
              <a:latin typeface="+mj-lt"/>
            </a:endParaRPr>
          </a:p>
          <a:p>
            <a:pPr marL="45720" indent="0" rtl="0"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Opłaty za obiady należy wnosić 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 1. do 5. dnia każdego miesiąca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na rachunek bankowy szkoły. (Podany jest na stronie szkoły w zakładce Rodzic/Stołówka)</a:t>
            </a:r>
          </a:p>
          <a:p>
            <a:pPr marL="45720" indent="0" algn="just">
              <a:lnSpc>
                <a:spcPct val="107000"/>
              </a:lnSpc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Koszt jednego obiadu 5,50 zł </a:t>
            </a:r>
          </a:p>
          <a:p>
            <a:pPr marL="45720" indent="0" algn="just">
              <a:lnSpc>
                <a:spcPct val="107000"/>
              </a:lnSpc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Wysokość opłat za obiady za poszczególne miesiące zamieszczana będzie:</a:t>
            </a:r>
          </a:p>
          <a:p>
            <a:pPr marL="45720" indent="0" algn="just" fontAlgn="base">
              <a:lnSpc>
                <a:spcPct val="107000"/>
              </a:lnSpc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  na stronie internetowej szkoły</a:t>
            </a:r>
          </a:p>
          <a:p>
            <a:pPr marL="45720" indent="0" algn="just" fontAlgn="base">
              <a:lnSpc>
                <a:spcPct val="107000"/>
              </a:lnSpc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 tablicy ogłoszeń stołówki </a:t>
            </a:r>
          </a:p>
          <a:p>
            <a:pPr marL="45720" indent="0" algn="just" fontAlgn="base">
              <a:lnSpc>
                <a:spcPct val="107000"/>
              </a:lnSpc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 Panelu Rodzica (aplikacja e-Stołówka) </a:t>
            </a:r>
          </a:p>
        </p:txBody>
      </p:sp>
      <p:graphicFrame>
        <p:nvGraphicFramePr>
          <p:cNvPr id="6" name="Zawartość — symbol zastępczy 5" descr="Diagram z kołem zębatym przedstawiający sekwencję 3 czynności w celu zaprezentowania powiązanych pomysłów"/>
          <p:cNvGraphicFramePr>
            <a:graphicFrameLocks noGrp="1"/>
          </p:cNvGraphicFramePr>
          <p:nvPr>
            <p:ph sz="half" idx="2"/>
          </p:nvPr>
        </p:nvGraphicFramePr>
        <p:xfrm>
          <a:off x="6172200" y="1714500"/>
          <a:ext cx="4495800" cy="4462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1EFE4F62-1B51-4918-BFE6-111C1960D63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0"/>
            <a:ext cx="2762371" cy="6589643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xmlns="" id="{B39ACFD8-67A7-42BC-B2F9-30970BA168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9" name="Grafika 8" descr="Jabłko z wypełnieniem pełnym">
            <a:extLst>
              <a:ext uri="{FF2B5EF4-FFF2-40B4-BE49-F238E27FC236}">
                <a16:creationId xmlns:a16="http://schemas.microsoft.com/office/drawing/2014/main" xmlns="" id="{0FABE61B-B8CC-4831-8235-22BD5C894F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677920" y="3962676"/>
            <a:ext cx="304800" cy="304800"/>
          </a:xfrm>
          <a:prstGeom prst="rect">
            <a:avLst/>
          </a:prstGeom>
        </p:spPr>
      </p:pic>
      <p:pic>
        <p:nvPicPr>
          <p:cNvPr id="10" name="Grafika 9" descr="Jabłko z wypełnieniem pełnym">
            <a:extLst>
              <a:ext uri="{FF2B5EF4-FFF2-40B4-BE49-F238E27FC236}">
                <a16:creationId xmlns:a16="http://schemas.microsoft.com/office/drawing/2014/main" xmlns="" id="{3992768D-9A15-42DE-81C7-4A94396BC5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688080" y="4528654"/>
            <a:ext cx="304800" cy="304800"/>
          </a:xfrm>
          <a:prstGeom prst="rect">
            <a:avLst/>
          </a:prstGeom>
        </p:spPr>
      </p:pic>
      <p:pic>
        <p:nvPicPr>
          <p:cNvPr id="11" name="Grafika 10" descr="Jabłko z wypełnieniem pełnym">
            <a:extLst>
              <a:ext uri="{FF2B5EF4-FFF2-40B4-BE49-F238E27FC236}">
                <a16:creationId xmlns:a16="http://schemas.microsoft.com/office/drawing/2014/main" xmlns="" id="{4C156341-BD1B-47C4-B25B-C6230B07657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688080" y="509463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2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4000" y="292930"/>
            <a:ext cx="9144000" cy="660400"/>
          </a:xfrm>
        </p:spPr>
        <p:txBody>
          <a:bodyPr rtlCol="0"/>
          <a:lstStyle/>
          <a:p>
            <a:pPr rtl="0"/>
            <a:r>
              <a:rPr lang="pl-PL" b="1" dirty="0"/>
              <a:t>Obiady w naszej szkole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304431" y="1182480"/>
            <a:ext cx="8687538" cy="5382590"/>
          </a:xfrm>
        </p:spPr>
        <p:txBody>
          <a:bodyPr rtlCol="0">
            <a:normAutofit/>
          </a:bodyPr>
          <a:lstStyle/>
          <a:p>
            <a:pPr marL="45720" indent="0" rtl="0"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Nieobecność dziecka na obiadach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odzice/Opiekunowie prawni są zobowiązani zgłaszać poprzez Portal Rodzica (aplikacja e-Stołówka)</a:t>
            </a:r>
          </a:p>
          <a:p>
            <a:pPr marL="45720" indent="0" rtl="0"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dres do logowania 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https://bialystoksp24.loca.pl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(dostępny na stronie szkoły w zakładce Rodzic/Stołówka)</a:t>
            </a:r>
          </a:p>
          <a:p>
            <a:pPr marL="45720" indent="0" rtl="0"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Odpisów w przypadku nieobecności na obiadach należy dokonywać przynajmniej dzień wcześniej do 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godz. 13.00</a:t>
            </a:r>
          </a:p>
          <a:p>
            <a:pPr marL="45720" indent="0" rtl="0"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Opłata uiszczona z góry za niewykorzystane posiłki w danym miesiącu zostanie zwrócona w postaci pomniejszenia o jej wysokość w kolejnym miesiącu.</a:t>
            </a:r>
          </a:p>
          <a:p>
            <a:pPr marL="0" lvl="0" indent="0">
              <a:lnSpc>
                <a:spcPct val="107000"/>
              </a:lnSpc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 przypadku nie zgłoszenia nieobecności ucznia, nie dokonuje się zwrotu należności za niewykorzystany posiłek, a nadwyżki wydawane będą w postaci dokładek dla uczniów korzystających ze stołówki.</a:t>
            </a:r>
          </a:p>
          <a:p>
            <a:pPr marL="0" lvl="0" indent="0">
              <a:lnSpc>
                <a:spcPct val="107000"/>
              </a:lnSpc>
              <a:buNone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Jeśli dzieci uczestniczą w wycieczce (wyjściu), to odwołanie obiadu leży po stronie Rodzica/Opiekuna prawnego.</a:t>
            </a:r>
          </a:p>
          <a:p>
            <a:pPr marL="45720" indent="0" rtl="0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Zawartość — symbol zastępczy 5" descr="Diagram z kołem zębatym przedstawiający sekwencję 3 czynności w celu zaprezentowania powiązanych pomysłów"/>
          <p:cNvGraphicFramePr>
            <a:graphicFrameLocks noGrp="1"/>
          </p:cNvGraphicFramePr>
          <p:nvPr>
            <p:ph sz="half" idx="2"/>
          </p:nvPr>
        </p:nvGraphicFramePr>
        <p:xfrm>
          <a:off x="6172200" y="1714500"/>
          <a:ext cx="4495800" cy="4462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1EFE4F62-1B51-4918-BFE6-111C1960D63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429629" y="0"/>
            <a:ext cx="2762371" cy="6589643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xmlns="" id="{B39ACFD8-67A7-42BC-B2F9-30970BA168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564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pl-PL" i="1" dirty="0">
                <a:latin typeface="+mn-lt"/>
              </a:rPr>
              <a:t>Dobre żywienie – mądre myślenie</a:t>
            </a:r>
          </a:p>
        </p:txBody>
      </p:sp>
    </p:spTree>
    <p:extLst>
      <p:ext uri="{BB962C8B-B14F-4D97-AF65-F5344CB8AC3E}">
        <p14:creationId xmlns:p14="http://schemas.microsoft.com/office/powerpoint/2010/main" val="339639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Zdrowie i sprawność fizyczna 16:9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4260_TF02922391.potx" id="{F2372EC3-6F14-4652-8FF8-8D543344BF14}" vid="{E6DC1F3F-ED11-4BD2-8A07-B0BB8578B9BF}"/>
    </a:ext>
  </a:extLst>
</a:theme>
</file>

<file path=ppt/theme/theme2.xml><?xml version="1.0" encoding="utf-8"?>
<a:theme xmlns:a="http://schemas.openxmlformats.org/drawingml/2006/main" name="Motyw pakietu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Zdrowie i sprawność fizyczna (panoramiczna)</Template>
  <TotalTime>141</TotalTime>
  <Words>382</Words>
  <Application>Microsoft Office PowerPoint</Application>
  <PresentationFormat>Panoramiczny</PresentationFormat>
  <Paragraphs>49</Paragraphs>
  <Slides>7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Calisto MT</vt:lpstr>
      <vt:lpstr>Times New Roman</vt:lpstr>
      <vt:lpstr>Zdrowie i sprawność fizyczna 16:9</vt:lpstr>
      <vt:lpstr>Stołówka zgodna z przepisami</vt:lpstr>
      <vt:lpstr>Kluczowe wymagania w menu</vt:lpstr>
      <vt:lpstr>Obiady w naszej szkole</vt:lpstr>
      <vt:lpstr>Obiady w naszej szkole</vt:lpstr>
      <vt:lpstr>Obiady w naszej szkole</vt:lpstr>
      <vt:lpstr>Obiady w naszej szkole</vt:lpstr>
      <vt:lpstr>Dobre żywienie – mądre myślenie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Dieta planetarna</dc:title>
  <dc:creator>Intendent</dc:creator>
  <cp:lastModifiedBy>Marzena</cp:lastModifiedBy>
  <cp:revision>20</cp:revision>
  <dcterms:created xsi:type="dcterms:W3CDTF">2026-08-19T07:56:29Z</dcterms:created>
  <dcterms:modified xsi:type="dcterms:W3CDTF">2026-08-25T17:53:25Z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